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2"/>
  </p:notesMasterIdLst>
  <p:sldIdLst>
    <p:sldId id="256" r:id="rId2"/>
    <p:sldId id="257" r:id="rId3"/>
    <p:sldId id="261" r:id="rId4"/>
    <p:sldId id="302" r:id="rId5"/>
    <p:sldId id="300" r:id="rId6"/>
    <p:sldId id="303" r:id="rId7"/>
    <p:sldId id="304" r:id="rId8"/>
    <p:sldId id="301" r:id="rId9"/>
    <p:sldId id="296" r:id="rId10"/>
    <p:sldId id="297" r:id="rId11"/>
    <p:sldId id="299" r:id="rId12"/>
    <p:sldId id="298" r:id="rId13"/>
    <p:sldId id="267" r:id="rId14"/>
    <p:sldId id="305" r:id="rId15"/>
    <p:sldId id="306" r:id="rId16"/>
    <p:sldId id="307" r:id="rId17"/>
    <p:sldId id="308" r:id="rId18"/>
    <p:sldId id="309" r:id="rId19"/>
    <p:sldId id="310" r:id="rId20"/>
    <p:sldId id="317" r:id="rId21"/>
    <p:sldId id="311" r:id="rId22"/>
    <p:sldId id="320" r:id="rId23"/>
    <p:sldId id="259" r:id="rId24"/>
    <p:sldId id="312" r:id="rId25"/>
    <p:sldId id="313" r:id="rId26"/>
    <p:sldId id="314" r:id="rId27"/>
    <p:sldId id="318" r:id="rId28"/>
    <p:sldId id="315" r:id="rId29"/>
    <p:sldId id="319" r:id="rId30"/>
    <p:sldId id="279" r:id="rId31"/>
  </p:sldIdLst>
  <p:sldSz cx="9144000" cy="5143500" type="screen16x9"/>
  <p:notesSz cx="6858000" cy="9144000"/>
  <p:embeddedFontLs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Roboto Slab" panose="020B0604020202020204" charset="0"/>
      <p:regular r:id="rId37"/>
      <p:bold r:id="rId38"/>
    </p:embeddedFont>
    <p:embeddedFont>
      <p:font typeface="Source Sans Pro" panose="020B0503030403020204" pitchFamily="34" charset="0"/>
      <p:regular r:id="rId39"/>
      <p:bold r:id="rId40"/>
      <p:italic r:id="rId41"/>
      <p:boldItalic r:id="rId42"/>
    </p:embeddedFont>
    <p:embeddedFont>
      <p:font typeface="Source Sans Pro" panose="020B0503030403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6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027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957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513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356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119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088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093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682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8601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80896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80361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2718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6884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73601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15891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98045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38637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0289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365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0216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946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355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4505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695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314000" y="1599150"/>
            <a:ext cx="7228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Natural Language </a:t>
            </a:r>
            <a:r>
              <a:rPr lang="en-US" dirty="0" err="1"/>
              <a:t>ToolKit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724CC-4246-4A49-9667-8C2D660015EB}"/>
              </a:ext>
            </a:extLst>
          </p:cNvPr>
          <p:cNvSpPr txBox="1"/>
          <p:nvPr/>
        </p:nvSpPr>
        <p:spPr>
          <a:xfrm>
            <a:off x="0" y="3957312"/>
            <a:ext cx="4928400" cy="66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Asst. Prof. 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Hadi</a:t>
            </a: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Saboohi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Postdoctoral Research Fellow, University of Malaya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32C495-E368-4A9E-8C3F-5E3E8909F834}"/>
              </a:ext>
            </a:extLst>
          </p:cNvPr>
          <p:cNvSpPr txBox="1"/>
          <p:nvPr/>
        </p:nvSpPr>
        <p:spPr>
          <a:xfrm>
            <a:off x="0" y="2955967"/>
            <a:ext cx="4928400" cy="66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Mohammed K </a:t>
            </a:r>
            <a:r>
              <a:rPr lang="en-US" sz="1600" dirty="0" err="1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Jumaah</a:t>
            </a:r>
            <a:endParaRPr lang="en-US" sz="1600" dirty="0">
              <a:solidFill>
                <a:schemeClr val="accent4">
                  <a:lumMod val="50000"/>
                </a:schemeClr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Mohammed Q Kareem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46950" y="1176251"/>
            <a:ext cx="7571700" cy="3100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We can process raw texts and extract meaningful features from them. It also offers text analyzing models, feature-based grammar, and rich lexical resources for building a complete language model.</a:t>
            </a: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622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WHERE CAN WE USE IT?</a:t>
            </a:r>
          </a:p>
        </p:txBody>
      </p:sp>
    </p:spTree>
    <p:extLst>
      <p:ext uri="{BB962C8B-B14F-4D97-AF65-F5344CB8AC3E}">
        <p14:creationId xmlns:p14="http://schemas.microsoft.com/office/powerpoint/2010/main" val="853248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79700" y="162218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PRIMARY GOALS OF NLTK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7" name="Google Shape;111;p17">
            <a:extLst>
              <a:ext uri="{FF2B5EF4-FFF2-40B4-BE49-F238E27FC236}">
                <a16:creationId xmlns:a16="http://schemas.microsoft.com/office/drawing/2014/main" id="{04A6359C-1C53-43C5-B50D-9657849B3F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6150" y="1022550"/>
            <a:ext cx="7571700" cy="426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800" b="1" dirty="0"/>
              <a:t>Simplicity</a:t>
            </a:r>
            <a:endParaRPr lang="en-US" b="1" dirty="0"/>
          </a:p>
          <a:p>
            <a:pPr marL="533400" lvl="1" indent="0">
              <a:spcBef>
                <a:spcPts val="600"/>
              </a:spcBef>
              <a:buSzPts val="2400"/>
              <a:buNone/>
            </a:pPr>
            <a:r>
              <a:rPr lang="en-US" sz="1400" dirty="0"/>
              <a:t>To provide an intuitive framework and substantial building blocks, giving users a practical knowledge of NLP without getting bogged down in the tedious housekeeping is usually associated with processing annotated language data.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800" b="1" dirty="0"/>
              <a:t>Consistency</a:t>
            </a:r>
            <a:endParaRPr lang="en-US" b="1" dirty="0"/>
          </a:p>
          <a:p>
            <a:pPr marL="533400" lvl="1" indent="0">
              <a:buSzPts val="2400"/>
              <a:buNone/>
            </a:pPr>
            <a:r>
              <a:rPr lang="en-US" sz="1400" dirty="0"/>
              <a:t>To provide a uniform framework with consistent interfaces and data structures, and easily guessable method names.</a:t>
            </a:r>
            <a:endParaRPr lang="en-US" b="1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800" b="1" dirty="0"/>
              <a:t>Extensibility</a:t>
            </a:r>
            <a:endParaRPr lang="en-US" b="1" dirty="0"/>
          </a:p>
          <a:p>
            <a:pPr marL="533400" lvl="1" indent="0">
              <a:spcBef>
                <a:spcPts val="600"/>
              </a:spcBef>
              <a:buSzPts val="2400"/>
              <a:buNone/>
            </a:pPr>
            <a:r>
              <a:rPr lang="en-US" sz="1400" dirty="0"/>
              <a:t>To provide a structure into which new software modules can be easily accommodated, including alternative implementations and competing approaches to the same task.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800" b="1" dirty="0"/>
              <a:t>Modularity</a:t>
            </a:r>
            <a:endParaRPr lang="en-US" b="1" dirty="0"/>
          </a:p>
          <a:p>
            <a:pPr marL="533400" lvl="1" indent="0">
              <a:spcBef>
                <a:spcPts val="600"/>
              </a:spcBef>
              <a:buSzPts val="2400"/>
              <a:buNone/>
            </a:pPr>
            <a:r>
              <a:rPr lang="en-US" sz="1400" dirty="0"/>
              <a:t>To provide components that can be used independently without needing to understand the rest of the toolkit.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63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62218"/>
            <a:ext cx="89643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NLTK MODULES WITH EXAMPLES OF FUNCTIONALITY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E666A19-3A7F-4A50-87EF-B8DB9A7953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565449"/>
              </p:ext>
            </p:extLst>
          </p:nvPr>
        </p:nvGraphicFramePr>
        <p:xfrm>
          <a:off x="190916" y="864818"/>
          <a:ext cx="8762168" cy="3941958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224312">
                  <a:extLst>
                    <a:ext uri="{9D8B030D-6E8A-4147-A177-3AD203B41FA5}">
                      <a16:colId xmlns:a16="http://schemas.microsoft.com/office/drawing/2014/main" val="1191822102"/>
                    </a:ext>
                  </a:extLst>
                </a:gridCol>
                <a:gridCol w="1587812">
                  <a:extLst>
                    <a:ext uri="{9D8B030D-6E8A-4147-A177-3AD203B41FA5}">
                      <a16:colId xmlns:a16="http://schemas.microsoft.com/office/drawing/2014/main" val="572112191"/>
                    </a:ext>
                  </a:extLst>
                </a:gridCol>
                <a:gridCol w="4950044">
                  <a:extLst>
                    <a:ext uri="{9D8B030D-6E8A-4147-A177-3AD203B41FA5}">
                      <a16:colId xmlns:a16="http://schemas.microsoft.com/office/drawing/2014/main" val="1200787323"/>
                    </a:ext>
                  </a:extLst>
                </a:gridCol>
              </a:tblGrid>
              <a:tr h="270913">
                <a:tc>
                  <a:txBody>
                    <a:bodyPr/>
                    <a:lstStyle/>
                    <a:p>
                      <a:r>
                        <a:rPr lang="en-US" sz="1100" dirty="0"/>
                        <a:t>Language processing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NLTK modules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Functionality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82903"/>
                  </a:ext>
                </a:extLst>
              </a:tr>
              <a:tr h="270913">
                <a:tc>
                  <a:txBody>
                    <a:bodyPr/>
                    <a:lstStyle/>
                    <a:p>
                      <a:r>
                        <a:rPr lang="en-US" sz="1100" dirty="0"/>
                        <a:t>Accessing corpora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nltk.corpus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Standardized interfaces to corpora and lexicons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596722"/>
                  </a:ext>
                </a:extLst>
              </a:tr>
              <a:tr h="416234">
                <a:tc>
                  <a:txBody>
                    <a:bodyPr/>
                    <a:lstStyle/>
                    <a:p>
                      <a:r>
                        <a:rPr lang="en-US" sz="1100" dirty="0"/>
                        <a:t>String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nltk.tokenize</a:t>
                      </a:r>
                      <a:r>
                        <a:rPr lang="en-US" sz="1100" dirty="0"/>
                        <a:t>, </a:t>
                      </a:r>
                      <a:r>
                        <a:rPr lang="en-US" sz="1100" dirty="0" err="1"/>
                        <a:t>nltk.stem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Tokenizers, sentence tokenizers, stemmers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365857"/>
                  </a:ext>
                </a:extLst>
              </a:tr>
              <a:tr h="270913">
                <a:tc>
                  <a:txBody>
                    <a:bodyPr/>
                    <a:lstStyle/>
                    <a:p>
                      <a:r>
                        <a:rPr lang="en-US" sz="1100" dirty="0"/>
                        <a:t>Collocation discovery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nltk.collocations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t-test, chi-squared, point-wise mutual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234768"/>
                  </a:ext>
                </a:extLst>
              </a:tr>
              <a:tr h="252713">
                <a:tc>
                  <a:txBody>
                    <a:bodyPr/>
                    <a:lstStyle/>
                    <a:p>
                      <a:r>
                        <a:rPr lang="en-US" sz="1100" dirty="0"/>
                        <a:t>Part-of-speech tagging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nltk.tag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n-gram, backoff, Brill, HMM, </a:t>
                      </a:r>
                      <a:r>
                        <a:rPr lang="en-US" sz="1100" dirty="0" err="1"/>
                        <a:t>TnT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325020"/>
                  </a:ext>
                </a:extLst>
              </a:tr>
              <a:tr h="416234">
                <a:tc>
                  <a:txBody>
                    <a:bodyPr/>
                    <a:lstStyle/>
                    <a:p>
                      <a:r>
                        <a:rPr lang="en-US" sz="1100"/>
                        <a:t>Classification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nltk.classify, nltk.cluster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Decision tree, maximum entropy, naive Bayes, EM, k-means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246202"/>
                  </a:ext>
                </a:extLst>
              </a:tr>
              <a:tr h="252713">
                <a:tc>
                  <a:txBody>
                    <a:bodyPr/>
                    <a:lstStyle/>
                    <a:p>
                      <a:r>
                        <a:rPr lang="en-US" sz="1100" dirty="0"/>
                        <a:t>Chunking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nltk.chunk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dirty="0"/>
                        <a:t>Regular expression, n-gram, named entity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806441"/>
                  </a:ext>
                </a:extLst>
              </a:tr>
              <a:tr h="270913">
                <a:tc>
                  <a:txBody>
                    <a:bodyPr/>
                    <a:lstStyle/>
                    <a:p>
                      <a:r>
                        <a:rPr lang="en-US" sz="1100"/>
                        <a:t>Parsing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nltk.parse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Chart, feature-based, unification, probabilistic, dependency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027509"/>
                  </a:ext>
                </a:extLst>
              </a:tr>
              <a:tr h="416234">
                <a:tc>
                  <a:txBody>
                    <a:bodyPr/>
                    <a:lstStyle/>
                    <a:p>
                      <a:r>
                        <a:rPr lang="en-US" sz="1100" dirty="0"/>
                        <a:t>Semantic interpretation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nltk.sem</a:t>
                      </a:r>
                      <a:r>
                        <a:rPr lang="en-US" sz="1100" dirty="0"/>
                        <a:t>, </a:t>
                      </a:r>
                      <a:r>
                        <a:rPr lang="en-US" sz="1100" dirty="0" err="1"/>
                        <a:t>nltk.inference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Lambda calculus, first-order logic, model checking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207223"/>
                  </a:ext>
                </a:extLst>
              </a:tr>
              <a:tr h="252713">
                <a:tc>
                  <a:txBody>
                    <a:bodyPr/>
                    <a:lstStyle/>
                    <a:p>
                      <a:r>
                        <a:rPr lang="en-US" sz="1100" dirty="0"/>
                        <a:t>Evaluation 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nltk.metrics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Precision, recall, agreement coefficients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304875"/>
                  </a:ext>
                </a:extLst>
              </a:tr>
              <a:tr h="270913">
                <a:tc>
                  <a:txBody>
                    <a:bodyPr/>
                    <a:lstStyle/>
                    <a:p>
                      <a:r>
                        <a:rPr lang="en-US" sz="1100" dirty="0"/>
                        <a:t>Probability and estimation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nltk.probability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Frequency distributions, smoothed probability distributions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101020"/>
                  </a:ext>
                </a:extLst>
              </a:tr>
              <a:tr h="270913">
                <a:tc>
                  <a:txBody>
                    <a:bodyPr/>
                    <a:lstStyle/>
                    <a:p>
                      <a:r>
                        <a:rPr lang="en-US" sz="1100" dirty="0"/>
                        <a:t>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nltk.app</a:t>
                      </a:r>
                      <a:r>
                        <a:rPr lang="en-US" sz="1100" dirty="0"/>
                        <a:t>, </a:t>
                      </a:r>
                      <a:r>
                        <a:rPr lang="en-US" sz="1100" dirty="0" err="1"/>
                        <a:t>nltk.chat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Graphical </a:t>
                      </a:r>
                      <a:r>
                        <a:rPr lang="en-US" sz="1100" dirty="0" err="1"/>
                        <a:t>concordancer</a:t>
                      </a:r>
                      <a:r>
                        <a:rPr lang="en-US" sz="1100" dirty="0"/>
                        <a:t>, parsers, WordNet browser, chatbots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953306"/>
                  </a:ext>
                </a:extLst>
              </a:tr>
              <a:tr h="252713">
                <a:tc>
                  <a:txBody>
                    <a:bodyPr/>
                    <a:lstStyle/>
                    <a:p>
                      <a:r>
                        <a:rPr lang="en-US" sz="1100" dirty="0"/>
                        <a:t>Linguistic fieldwork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nltk.toolbox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100" dirty="0"/>
                        <a:t>Manipulate data in SIL Toolbox format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675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233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6233AE-766F-4E48-ABB8-092525BAF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870" y="432409"/>
            <a:ext cx="5215864" cy="4278682"/>
          </a:xfrm>
          <a:prstGeom prst="rect">
            <a:avLst/>
          </a:prstGeom>
        </p:spPr>
      </p:pic>
      <p:sp>
        <p:nvSpPr>
          <p:cNvPr id="12" name="Google Shape;118;p18">
            <a:extLst>
              <a:ext uri="{FF2B5EF4-FFF2-40B4-BE49-F238E27FC236}">
                <a16:creationId xmlns:a16="http://schemas.microsoft.com/office/drawing/2014/main" id="{A5D68778-D9BA-4326-8046-F867288A936F}"/>
              </a:ext>
            </a:extLst>
          </p:cNvPr>
          <p:cNvSpPr txBox="1">
            <a:spLocks/>
          </p:cNvSpPr>
          <p:nvPr/>
        </p:nvSpPr>
        <p:spPr>
          <a:xfrm>
            <a:off x="179700" y="1991850"/>
            <a:ext cx="49251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3600" b="1" dirty="0"/>
              <a:t>PROCESS WORKFLOW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TOKENIZATION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7328" y="857618"/>
            <a:ext cx="7789344" cy="395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27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N-grams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9424" y="857618"/>
            <a:ext cx="7685152" cy="395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12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STOP WORD REMOVAL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9424" y="895656"/>
            <a:ext cx="7685152" cy="38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834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STEMMING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5246" y="895656"/>
            <a:ext cx="7593508" cy="38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04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LEMMATIZATION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75246" y="857618"/>
            <a:ext cx="7593508" cy="353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556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POS TAGGING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08191" y="857618"/>
            <a:ext cx="6127617" cy="353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5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79700" y="162218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" name="Google Shape;111;p17">
            <a:extLst>
              <a:ext uri="{FF2B5EF4-FFF2-40B4-BE49-F238E27FC236}">
                <a16:creationId xmlns:a16="http://schemas.microsoft.com/office/drawing/2014/main" id="{04A6359C-1C53-43C5-B50D-9657849B3F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6150" y="9233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/>
              <a:t>What is NLP?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/>
              <a:t>Application of NLP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/>
              <a:t>What is NLTK?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/>
              <a:t>NLTK Implementation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/>
              <a:t>Syntax</a:t>
            </a: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endParaRPr lang="en-US" dirty="0"/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endParaRPr lang="en-US" dirty="0"/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POS TAGS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C6C68C-A6EE-4A73-B7EB-DA69BAB38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14" y="506318"/>
            <a:ext cx="5507373" cy="44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406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NAME ENTITY RECOGNITION (NER)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4368" y="1177661"/>
            <a:ext cx="8335264" cy="29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07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NAME ENTITY RECOGNITION (NER) CONT. 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ED3AA4E-E52C-4553-9B30-E407DA2C3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359554"/>
              </p:ext>
            </p:extLst>
          </p:nvPr>
        </p:nvGraphicFramePr>
        <p:xfrm>
          <a:off x="1897607" y="1610436"/>
          <a:ext cx="5348785" cy="3249264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62279">
                  <a:extLst>
                    <a:ext uri="{9D8B030D-6E8A-4147-A177-3AD203B41FA5}">
                      <a16:colId xmlns:a16="http://schemas.microsoft.com/office/drawing/2014/main" val="3530323633"/>
                    </a:ext>
                  </a:extLst>
                </a:gridCol>
                <a:gridCol w="3786506">
                  <a:extLst>
                    <a:ext uri="{9D8B030D-6E8A-4147-A177-3AD203B41FA5}">
                      <a16:colId xmlns:a16="http://schemas.microsoft.com/office/drawing/2014/main" val="1298878764"/>
                    </a:ext>
                  </a:extLst>
                </a:gridCol>
              </a:tblGrid>
              <a:tr h="290162">
                <a:tc>
                  <a:txBody>
                    <a:bodyPr/>
                    <a:lstStyle/>
                    <a:p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effectLst/>
                          <a:sym typeface="Arial"/>
                        </a:rPr>
                        <a:t>NE Type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004078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ORGANIZATION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Georgia-Pacific Corp., WHO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425123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Eddy </a:t>
                      </a:r>
                      <a:r>
                        <a:rPr lang="en-US" sz="1400" b="0" u="none" strike="noStrike" cap="none" dirty="0" err="1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Bonte</a:t>
                      </a:r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, President Obama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716120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Murray River, Mount Everest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909461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June, 2008-06-29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064869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two fifty a m, 1:30 p.m.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051882"/>
                  </a:ext>
                </a:extLst>
              </a:tr>
              <a:tr h="405432">
                <a:tc>
                  <a:txBody>
                    <a:bodyPr/>
                    <a:lstStyle/>
                    <a:p>
                      <a:r>
                        <a:rPr lang="en-US" dirty="0"/>
                        <a:t>MONEY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175 million Canadian dollars, GBP 10.40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744181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r>
                        <a:rPr lang="en-US" dirty="0"/>
                        <a:t>PERCENT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twenty pct, 18.75 %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215637"/>
                  </a:ext>
                </a:extLst>
              </a:tr>
              <a:tr h="405432">
                <a:tc>
                  <a:txBody>
                    <a:bodyPr/>
                    <a:lstStyle/>
                    <a:p>
                      <a:r>
                        <a:rPr lang="en-US" dirty="0"/>
                        <a:t>FACILITY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Washington Monument, Stonehenge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221587"/>
                  </a:ext>
                </a:extLst>
              </a:tr>
              <a:tr h="290162">
                <a:tc>
                  <a:txBody>
                    <a:bodyPr/>
                    <a:lstStyle/>
                    <a:p>
                      <a:r>
                        <a:rPr lang="en-US" dirty="0"/>
                        <a:t>GPE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South East Asia, Midlothian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78629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0204FBB-BB82-42D4-BB0C-21FED90F63D5}"/>
              </a:ext>
            </a:extLst>
          </p:cNvPr>
          <p:cNvSpPr txBox="1"/>
          <p:nvPr/>
        </p:nvSpPr>
        <p:spPr>
          <a:xfrm>
            <a:off x="648268" y="1080138"/>
            <a:ext cx="4421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Here’s the list of named entity types: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04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655700" y="972189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SYNTAX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566928" y="2226712"/>
            <a:ext cx="801014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Syntax is the grammatical structure of sentences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5" name="Google Shape;98;p15">
            <a:extLst>
              <a:ext uri="{FF2B5EF4-FFF2-40B4-BE49-F238E27FC236}">
                <a16:creationId xmlns:a16="http://schemas.microsoft.com/office/drawing/2014/main" id="{4DE8F0C6-50E5-4CF8-9ABA-096B945B9480}"/>
              </a:ext>
            </a:extLst>
          </p:cNvPr>
          <p:cNvSpPr txBox="1">
            <a:spLocks/>
          </p:cNvSpPr>
          <p:nvPr/>
        </p:nvSpPr>
        <p:spPr>
          <a:xfrm>
            <a:off x="566928" y="3011512"/>
            <a:ext cx="8010144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/>
            <a:r>
              <a:rPr lang="en-US" sz="1600" dirty="0"/>
              <a:t>A language involves constructing phrases and sentences out of morphemes and words.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PHRASE STRUCTURE RULES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65"/>
          <a:stretch/>
        </p:blipFill>
        <p:spPr>
          <a:xfrm>
            <a:off x="729638" y="948520"/>
            <a:ext cx="7684724" cy="370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125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CHUNKING AND CHUNK PARSING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DB213-17F3-42E8-B674-B4A3A3E540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0916" y="1449954"/>
            <a:ext cx="8389891" cy="349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12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CHUNKING AN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DB213-17F3-42E8-B674-B4A3A3E540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3289" y="1095112"/>
            <a:ext cx="7817421" cy="349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90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NP &amp; VP CHUNK AND PARSER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0B2AA-DC91-4111-9314-CDECD62193B9}"/>
              </a:ext>
            </a:extLst>
          </p:cNvPr>
          <p:cNvSpPr txBox="1"/>
          <p:nvPr/>
        </p:nvSpPr>
        <p:spPr>
          <a:xfrm>
            <a:off x="2934269" y="1024844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“ the little mouse ate the fresh </a:t>
            </a:r>
            <a:r>
              <a:rPr lang="en-US" sz="1600" dirty="0" err="1"/>
              <a:t>cheeze</a:t>
            </a:r>
            <a:r>
              <a:rPr lang="en-US" sz="1600" dirty="0"/>
              <a:t> 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463170-16D7-4D4F-928E-AB32E4DD271B}"/>
              </a:ext>
            </a:extLst>
          </p:cNvPr>
          <p:cNvSpPr txBox="1"/>
          <p:nvPr/>
        </p:nvSpPr>
        <p:spPr>
          <a:xfrm>
            <a:off x="1679550" y="294590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“ She is walking quickly to the mall “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19BBB-BE3E-4D65-9607-F4871A0C3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624" y="1443892"/>
            <a:ext cx="5197290" cy="11278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8753B8-ECDA-470A-BF49-85EC35078E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85246" y="3336878"/>
            <a:ext cx="4760608" cy="1127858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0D47BD86-1BA6-4F63-9E34-6D4C5C384282}"/>
              </a:ext>
            </a:extLst>
          </p:cNvPr>
          <p:cNvSpPr/>
          <p:nvPr/>
        </p:nvSpPr>
        <p:spPr>
          <a:xfrm>
            <a:off x="2068866" y="1024844"/>
            <a:ext cx="122830" cy="1576317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5491DB2E-236A-4B54-A74E-8C087DCEAC9B}"/>
              </a:ext>
            </a:extLst>
          </p:cNvPr>
          <p:cNvSpPr/>
          <p:nvPr/>
        </p:nvSpPr>
        <p:spPr>
          <a:xfrm flipH="1">
            <a:off x="6980830" y="2888419"/>
            <a:ext cx="119510" cy="1576317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359D23-41B3-4DD2-A37F-0CE202B06FAD}"/>
              </a:ext>
            </a:extLst>
          </p:cNvPr>
          <p:cNvSpPr txBox="1"/>
          <p:nvPr/>
        </p:nvSpPr>
        <p:spPr>
          <a:xfrm>
            <a:off x="1013690" y="1551392"/>
            <a:ext cx="840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NP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769BE1-FC5F-4494-910E-DAAA2CA17797}"/>
              </a:ext>
            </a:extLst>
          </p:cNvPr>
          <p:cNvSpPr txBox="1"/>
          <p:nvPr/>
        </p:nvSpPr>
        <p:spPr>
          <a:xfrm>
            <a:off x="7398808" y="3414967"/>
            <a:ext cx="8402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VP</a:t>
            </a:r>
          </a:p>
        </p:txBody>
      </p:sp>
    </p:spTree>
    <p:extLst>
      <p:ext uri="{BB962C8B-B14F-4D97-AF65-F5344CB8AC3E}">
        <p14:creationId xmlns:p14="http://schemas.microsoft.com/office/powerpoint/2010/main" val="852723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CHINKING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DB213-17F3-42E8-B674-B4A3A3E540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19443" y="765163"/>
            <a:ext cx="7105113" cy="42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68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REFERENCES</a:t>
            </a:r>
          </a:p>
        </p:txBody>
      </p:sp>
      <p:sp>
        <p:nvSpPr>
          <p:cNvPr id="9" name="Google Shape;111;p17">
            <a:extLst>
              <a:ext uri="{FF2B5EF4-FFF2-40B4-BE49-F238E27FC236}">
                <a16:creationId xmlns:a16="http://schemas.microsoft.com/office/drawing/2014/main" id="{A9468026-1380-442C-B460-3DC8B707AB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6150" y="9233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200" dirty="0"/>
              <a:t>Statistical Natural Language Processing Part of speech tagging - </a:t>
            </a:r>
            <a:r>
              <a:rPr lang="en-US" sz="1200" dirty="0" err="1"/>
              <a:t>Çağrı</a:t>
            </a:r>
            <a:r>
              <a:rPr lang="en-US" sz="1200" dirty="0"/>
              <a:t> </a:t>
            </a:r>
            <a:r>
              <a:rPr lang="en-US" sz="1200" dirty="0" err="1"/>
              <a:t>Çöltekin</a:t>
            </a:r>
            <a:r>
              <a:rPr lang="en-US" sz="1200" dirty="0"/>
              <a:t> – 2019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200" dirty="0"/>
              <a:t>Steven Bird, Evan Klein and Edward </a:t>
            </a:r>
            <a:r>
              <a:rPr lang="en-US" sz="1200" dirty="0" err="1"/>
              <a:t>Loper</a:t>
            </a:r>
            <a:r>
              <a:rPr lang="en-US" sz="1200" dirty="0"/>
              <a:t>. Natural Language Processing with Python. O'Reilly Media, Inc.2009. ISBN: 978-0-596-51649-9.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200" dirty="0"/>
              <a:t>The Application of NLTK Library for Python Natural Language Processing in Corpus Research</a:t>
            </a:r>
          </a:p>
          <a:p>
            <a:pPr marL="457200" lvl="0" indent="-3810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200" dirty="0"/>
              <a:t>https://www.nltk.org/</a:t>
            </a:r>
          </a:p>
          <a:p>
            <a:pPr marL="457200" lvl="0" indent="-381000" algn="l" rtl="0">
              <a:lnSpc>
                <a:spcPct val="2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sz="1200" dirty="0"/>
              <a:t>https://realpython.com/nltk-nlp-python/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142085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46950" y="1176251"/>
            <a:ext cx="7571700" cy="3100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Natural Language Processing </a:t>
            </a:r>
            <a:r>
              <a:rPr lang="en-US" dirty="0"/>
              <a:t>(NLP) is an area of computer science and artificial intelligence concerned with interactions between computer and human(natural) language.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622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WHAT IS NATURAL LANGUAGE PROCESSING (NLP)?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2" name="Google Shape;403;p36">
            <a:extLst>
              <a:ext uri="{FF2B5EF4-FFF2-40B4-BE49-F238E27FC236}">
                <a16:creationId xmlns:a16="http://schemas.microsoft.com/office/drawing/2014/main" id="{9D9DC51B-06EA-4791-8E0B-FEBE950D8C95}"/>
              </a:ext>
            </a:extLst>
          </p:cNvPr>
          <p:cNvSpPr txBox="1">
            <a:spLocks/>
          </p:cNvSpPr>
          <p:nvPr/>
        </p:nvSpPr>
        <p:spPr>
          <a:xfrm>
            <a:off x="685800" y="1991850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9600" b="1" dirty="0"/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FLOW OF TEXT MINING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C44715-F2D4-4570-BA8E-045510151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73" y="224028"/>
            <a:ext cx="7507111" cy="475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716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21075" y="864818"/>
            <a:ext cx="8501850" cy="3734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Natural Language Processing is powering many industries with its advanced Deep Learning Algorithms like transformers, language models(GPT-3), RNNs, LSTMs, and many more.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NLP is used in,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800100" lvl="1" indent="-342900" algn="just"/>
            <a:r>
              <a:rPr lang="en-US" sz="1600" dirty="0"/>
              <a:t>Sentimental Analysis</a:t>
            </a:r>
          </a:p>
          <a:p>
            <a:pPr marL="800100" lvl="1" indent="-342900" algn="just"/>
            <a:r>
              <a:rPr lang="en-US" sz="1600" dirty="0"/>
              <a:t>Chatbots</a:t>
            </a:r>
          </a:p>
          <a:p>
            <a:pPr marL="800100" lvl="1" indent="-342900" algn="just"/>
            <a:r>
              <a:rPr lang="en-US" sz="1600" dirty="0"/>
              <a:t>Virtual Assistants</a:t>
            </a:r>
          </a:p>
          <a:p>
            <a:pPr marL="800100" lvl="1" indent="-342900" algn="just"/>
            <a:r>
              <a:rPr lang="en-US" sz="1600" dirty="0"/>
              <a:t>Speech Recognition</a:t>
            </a:r>
          </a:p>
          <a:p>
            <a:pPr marL="800100" lvl="1" indent="-342900" algn="just"/>
            <a:r>
              <a:rPr lang="en-US" sz="1600" dirty="0"/>
              <a:t>Machine Translation</a:t>
            </a:r>
          </a:p>
          <a:p>
            <a:pPr marL="800100" lvl="1" indent="-342900" algn="just"/>
            <a:r>
              <a:rPr lang="en-US" sz="1600" dirty="0"/>
              <a:t>Advertise Matching</a:t>
            </a:r>
          </a:p>
          <a:p>
            <a:pPr marL="800100" lvl="1" indent="-342900" algn="just"/>
            <a:r>
              <a:rPr lang="en-US" sz="1600" dirty="0"/>
              <a:t>Information Extraction</a:t>
            </a:r>
          </a:p>
          <a:p>
            <a:pPr marL="800100" lvl="1" indent="-342900" algn="just"/>
            <a:r>
              <a:rPr lang="en-US" sz="1600" dirty="0"/>
              <a:t>Grammatical error detection</a:t>
            </a:r>
          </a:p>
          <a:p>
            <a:pPr marL="800100" lvl="1" indent="-342900" algn="just"/>
            <a:r>
              <a:rPr lang="en-US" sz="1600" dirty="0"/>
              <a:t>Fake news detection</a:t>
            </a:r>
          </a:p>
          <a:p>
            <a:pPr marL="800100" lvl="1" indent="-342900" algn="just"/>
            <a:r>
              <a:rPr lang="en-US" sz="1600" dirty="0"/>
              <a:t>Text Summarize</a:t>
            </a: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APPLICATIONS OF NLP</a:t>
            </a:r>
          </a:p>
        </p:txBody>
      </p:sp>
    </p:spTree>
    <p:extLst>
      <p:ext uri="{BB962C8B-B14F-4D97-AF65-F5344CB8AC3E}">
        <p14:creationId xmlns:p14="http://schemas.microsoft.com/office/powerpoint/2010/main" val="2322014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APPLICATIONS OF NLP CONT.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0" y="857618"/>
            <a:ext cx="8157600" cy="384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835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550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APPLICATIONS OF NLP CONT.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10D3D-B9F0-4196-8F77-88E01320CC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3200" y="1324542"/>
            <a:ext cx="8157600" cy="291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82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21075" y="864818"/>
            <a:ext cx="8501850" cy="3734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Here are some of the libraries for leveraging the power of Natural Language Processing.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800100" lvl="1" indent="-342900" algn="just"/>
            <a:r>
              <a:rPr lang="en-US" sz="1600" dirty="0"/>
              <a:t>Natural Language Toolkit (NLTK)</a:t>
            </a:r>
          </a:p>
          <a:p>
            <a:pPr marL="800100" lvl="1" indent="-342900" algn="just"/>
            <a:r>
              <a:rPr lang="en-US" sz="1600" dirty="0" err="1"/>
              <a:t>spaCY</a:t>
            </a:r>
            <a:endParaRPr lang="en-US" sz="1600" dirty="0"/>
          </a:p>
          <a:p>
            <a:pPr marL="800100" lvl="1" indent="-342900" algn="just"/>
            <a:r>
              <a:rPr lang="en-US" sz="1600" dirty="0" err="1"/>
              <a:t>Gensim</a:t>
            </a:r>
            <a:endParaRPr lang="en-US" sz="1600" dirty="0"/>
          </a:p>
          <a:p>
            <a:pPr marL="800100" lvl="1" indent="-342900" algn="just"/>
            <a:r>
              <a:rPr lang="en-US" sz="1600" dirty="0" err="1"/>
              <a:t>Standford</a:t>
            </a:r>
            <a:r>
              <a:rPr lang="en-US" sz="1600" dirty="0"/>
              <a:t> </a:t>
            </a:r>
            <a:r>
              <a:rPr lang="en-US" sz="1600" dirty="0" err="1"/>
              <a:t>CoreNLP</a:t>
            </a:r>
            <a:endParaRPr lang="en-US" sz="1600" dirty="0"/>
          </a:p>
          <a:p>
            <a:pPr marL="800100" lvl="1" indent="-342900" algn="just"/>
            <a:r>
              <a:rPr lang="en-US" sz="1600" dirty="0" err="1"/>
              <a:t>TextBlob</a:t>
            </a:r>
            <a:endParaRPr lang="en-US" sz="16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622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LIBRARIES FOR NLP</a:t>
            </a:r>
          </a:p>
        </p:txBody>
      </p:sp>
    </p:spTree>
    <p:extLst>
      <p:ext uri="{BB962C8B-B14F-4D97-AF65-F5344CB8AC3E}">
        <p14:creationId xmlns:p14="http://schemas.microsoft.com/office/powerpoint/2010/main" val="2442684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46950" y="1176251"/>
            <a:ext cx="7571700" cy="3100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Natural Language Toolkit</a:t>
            </a:r>
            <a:r>
              <a:rPr lang="en-US" dirty="0"/>
              <a:t>, or more commonly NLTK, is a suite of libraries and programs for symbolic and statistical natural language processing (NLP) for English written in the Python programming language. It was developed by Steven Bird and Edward </a:t>
            </a:r>
            <a:r>
              <a:rPr lang="en-US" dirty="0" err="1"/>
              <a:t>Loper</a:t>
            </a:r>
            <a:r>
              <a:rPr lang="en-US" dirty="0"/>
              <a:t> in the Department of Computer and Information Science at the University of Pennsylvania.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Google Shape;75;p13">
            <a:extLst>
              <a:ext uri="{FF2B5EF4-FFF2-40B4-BE49-F238E27FC236}">
                <a16:creationId xmlns:a16="http://schemas.microsoft.com/office/drawing/2014/main" id="{447C96C7-4846-4520-804C-BD8ABFE07FEC}"/>
              </a:ext>
            </a:extLst>
          </p:cNvPr>
          <p:cNvSpPr txBox="1">
            <a:spLocks/>
          </p:cNvSpPr>
          <p:nvPr/>
        </p:nvSpPr>
        <p:spPr>
          <a:xfrm>
            <a:off x="179700" y="162218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/>
              <a:t>WHAT IS A NATURAL LANGUAGE TOOLKIT (NLTK)?</a:t>
            </a:r>
          </a:p>
        </p:txBody>
      </p:sp>
    </p:spTree>
    <p:extLst>
      <p:ext uri="{BB962C8B-B14F-4D97-AF65-F5344CB8AC3E}">
        <p14:creationId xmlns:p14="http://schemas.microsoft.com/office/powerpoint/2010/main" val="3367652678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812</Words>
  <Application>Microsoft Office PowerPoint</Application>
  <PresentationFormat>On-screen Show (16:9)</PresentationFormat>
  <Paragraphs>171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Roboto Slab</vt:lpstr>
      <vt:lpstr>Source Sans Pro</vt:lpstr>
      <vt:lpstr>Lato</vt:lpstr>
      <vt:lpstr>Source Sans Pro</vt:lpstr>
      <vt:lpstr>Arial</vt:lpstr>
      <vt:lpstr>Cordelia template</vt:lpstr>
      <vt:lpstr>Natural Language ToolKit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PRIMARY GOALS OF NLTK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SYNTAX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ToolKit</dc:title>
  <dc:creator>Mohammed K Jumaah</dc:creator>
  <cp:lastModifiedBy>Professor Man</cp:lastModifiedBy>
  <cp:revision>24</cp:revision>
  <dcterms:modified xsi:type="dcterms:W3CDTF">2022-06-06T13:19:20Z</dcterms:modified>
</cp:coreProperties>
</file>